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12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37.png" ContentType="image/png"/>
  <Override PartName="/ppt/media/image7.png" ContentType="image/png"/>
  <Override PartName="/ppt/media/image2.png" ContentType="image/png"/>
  <Override PartName="/ppt/media/image32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9F944E0-E1A4-4E98-ACFF-FD58A10367E5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AB0C0D2-E09F-43F8-A699-0B801A3B2D5F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1050A42-F31D-4116-B9DA-48AE59E53939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F6A8483-4B95-48CE-8D8B-2DA4A4CECA00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94E3E8-4DBB-4115-82AC-A1A675016709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7ED426-A71F-42C3-9BBB-24673D345BEF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5B6847-B864-4EBD-82CA-B8C561FEC9AE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726B75-42EA-49C8-A74F-E3D718480DCA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628FD6-BD92-400B-93DD-66893C8A19A9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62960" y="46620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D2F6C7-76ED-471C-A1FE-B491A09B841D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49CEFA-6BE6-459F-9034-BE7DDAA8B7B2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67FE493-CCFC-42A2-9F00-82147F6CF66C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F1DBF5-ECA7-4505-9EAC-34DB8A673CEC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52846A-C123-4A98-A361-270AFD148A08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498B9B-0B8E-4672-9D19-F7B52387751D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7217AC-F527-49C4-A1A2-3E66AE9FAB35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1A847C-2BD5-43B3-B8F0-78A4F556E376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40A8467-BE58-45AC-B071-2E5FFA9A8655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6DC02B2-F7EB-4B48-AC4C-4ED26B303809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F303E2B-273B-4CBC-BC82-74CABC1DBC87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62960" y="46620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0A71FC4-1BA0-4F42-82D9-81B2002C4E6B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1E4BBC4-5A19-490C-8B5F-ABECE35BBFE1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1462D47-78A6-4AA1-8B73-80991E756B02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E62DE64-B28B-4C67-A3F1-EDC4770B0854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AACD6E4-AA87-47D5-AE7A-F72A9A7743DC}" type="slidenum">
              <a:rPr b="0" lang="en" sz="10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" name="Google Shape;13;p2" descr=""/>
          <p:cNvPicPr/>
          <p:nvPr/>
        </p:nvPicPr>
        <p:blipFill>
          <a:blip r:embed="rId2"/>
          <a:stretch/>
        </p:blipFill>
        <p:spPr>
          <a:xfrm>
            <a:off x="76320" y="76320"/>
            <a:ext cx="2077920" cy="393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9;p4"/>
          <p:cNvSpPr/>
          <p:nvPr/>
        </p:nvSpPr>
        <p:spPr>
          <a:xfrm>
            <a:off x="462960" y="466200"/>
            <a:ext cx="8520120" cy="572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l="50000" t="50000" r="50000" b="50000"/>
            </a:path>
          </a:gra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4E049BF-8511-4E78-A34F-8CC01F15447F}" type="slidenum">
              <a:rPr b="0" lang="en" sz="10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44" name="Google Shape;23;p4" descr=""/>
          <p:cNvPicPr/>
          <p:nvPr/>
        </p:nvPicPr>
        <p:blipFill>
          <a:blip r:embed="rId2"/>
          <a:stretch/>
        </p:blipFill>
        <p:spPr>
          <a:xfrm>
            <a:off x="76320" y="76320"/>
            <a:ext cx="2077920" cy="3931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doc.internal.exoscale.ch/runbooks/kubernetes_new_sks_release.html#manual-tests" TargetMode="External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11760" y="200016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200" spc="-1" strike="noStrike">
                <a:solidFill>
                  <a:srgbClr val="000000"/>
                </a:solidFill>
                <a:latin typeface="Arial"/>
                <a:ea typeface="Arial"/>
              </a:rPr>
              <a:t>workshop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" name="Google Shape;67;p13" descr=""/>
          <p:cNvPicPr/>
          <p:nvPr/>
        </p:nvPicPr>
        <p:blipFill>
          <a:blip r:embed="rId1"/>
          <a:stretch/>
        </p:blipFill>
        <p:spPr>
          <a:xfrm>
            <a:off x="1941840" y="1436760"/>
            <a:ext cx="5260320" cy="169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Context: Intro / Session-1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2542320" y="1373760"/>
            <a:ext cx="405900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800" spc="-1" strike="noStrike" u="sng">
                <a:solidFill>
                  <a:srgbClr val="38761d"/>
                </a:solidFill>
                <a:uFillTx/>
                <a:latin typeface="Arial"/>
                <a:ea typeface="Arial"/>
              </a:rPr>
              <a:t>General take aways: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Containerization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K8s architecture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Exoscale SKS services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Cluster resilience (node-wise)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Basic declarative/imperative methods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Deploying pods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5000"/>
          </a:bodyPr>
          <a:p>
            <a:pPr algn="ctr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1" lang="en" sz="2600" spc="-1" strike="noStrike">
                <a:solidFill>
                  <a:srgbClr val="ff0000"/>
                </a:solidFill>
                <a:latin typeface="Arial"/>
                <a:ea typeface="Arial"/>
              </a:rPr>
              <a:t>End of 1st Session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" name="Google Shape;163;p23" descr=""/>
          <p:cNvPicPr/>
          <p:nvPr/>
        </p:nvPicPr>
        <p:blipFill>
          <a:blip r:embed="rId1"/>
          <a:stretch/>
        </p:blipFill>
        <p:spPr>
          <a:xfrm>
            <a:off x="1941840" y="2204280"/>
            <a:ext cx="5260320" cy="169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74760" y="272736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200" spc="-1" strike="noStrike">
                <a:solidFill>
                  <a:srgbClr val="000000"/>
                </a:solidFill>
                <a:latin typeface="Arial"/>
                <a:ea typeface="Arial"/>
              </a:rPr>
              <a:t>Workshop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200" spc="-1" strike="noStrike">
                <a:solidFill>
                  <a:srgbClr val="000000"/>
                </a:solidFill>
                <a:latin typeface="Arial"/>
                <a:ea typeface="Arial"/>
              </a:rPr>
              <a:t>session-2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Google Shape;169;p24" descr=""/>
          <p:cNvPicPr/>
          <p:nvPr/>
        </p:nvPicPr>
        <p:blipFill>
          <a:blip r:embed="rId1"/>
          <a:stretch/>
        </p:blipFill>
        <p:spPr>
          <a:xfrm>
            <a:off x="1941840" y="1436760"/>
            <a:ext cx="5260320" cy="169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Context: Basics / Session-2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-39600" y="1140840"/>
            <a:ext cx="3458520" cy="3058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77000"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800" spc="-1" strike="noStrike" u="sng">
                <a:solidFill>
                  <a:srgbClr val="f1c232"/>
                </a:solidFill>
                <a:uFillTx/>
                <a:latin typeface="Arial"/>
                <a:ea typeface="Arial"/>
              </a:rPr>
              <a:t>Theory: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2580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K8s objects and manifests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200">
              <a:lnSpc>
                <a:spcPct val="115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Pods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200">
              <a:lnSpc>
                <a:spcPct val="115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Deployments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200">
              <a:lnSpc>
                <a:spcPct val="115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Services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0420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Networking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200">
              <a:lnSpc>
                <a:spcPct val="115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ClusterIp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200">
              <a:lnSpc>
                <a:spcPct val="115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NodePort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200">
              <a:lnSpc>
                <a:spcPct val="115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LoadBalancer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25800">
              <a:lnSpc>
                <a:spcPct val="115000"/>
              </a:lnSpc>
              <a:buClr>
                <a:srgbClr val="000000"/>
              </a:buClr>
              <a:buSzPct val="129000"/>
              <a:buFont typeface="Arial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Volumes in k8s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200">
              <a:lnSpc>
                <a:spcPct val="115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EmptyDir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200">
              <a:lnSpc>
                <a:spcPct val="115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ConfigMap and Secret Volumes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200">
              <a:lnSpc>
                <a:spcPct val="115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PersistentVolume (PV)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200">
              <a:lnSpc>
                <a:spcPct val="115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PersistentVolume Claims (PVC)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449680" y="1140840"/>
            <a:ext cx="3694320" cy="3058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7000"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800" spc="-1" strike="noStrike" u="sng">
                <a:solidFill>
                  <a:srgbClr val="cc0000"/>
                </a:solidFill>
                <a:uFillTx/>
                <a:latin typeface="Arial"/>
                <a:ea typeface="Arial"/>
              </a:rPr>
              <a:t>Hands-on: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3444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Pods with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0680">
              <a:lnSpc>
                <a:spcPct val="115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Volumes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0680">
              <a:lnSpc>
                <a:spcPct val="115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Services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3444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Deployments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0680">
              <a:lnSpc>
                <a:spcPct val="115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Rollout and rollback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0680">
              <a:lnSpc>
                <a:spcPct val="115000"/>
              </a:lnSpc>
              <a:buClr>
                <a:srgbClr val="000000"/>
              </a:buClr>
              <a:buFont typeface="Arial"/>
              <a:buChar char="■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Deploy a new version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0680">
              <a:lnSpc>
                <a:spcPct val="115000"/>
              </a:lnSpc>
              <a:buClr>
                <a:srgbClr val="000000"/>
              </a:buClr>
              <a:buFont typeface="Arial"/>
              <a:buChar char="■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Monitor rollout status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0680">
              <a:lnSpc>
                <a:spcPct val="115000"/>
              </a:lnSpc>
              <a:buClr>
                <a:srgbClr val="000000"/>
              </a:buClr>
              <a:buFont typeface="Arial"/>
              <a:buChar char="■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Simulate a failure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0680">
              <a:lnSpc>
                <a:spcPct val="115000"/>
              </a:lnSpc>
              <a:buClr>
                <a:srgbClr val="000000"/>
              </a:buClr>
              <a:buFont typeface="Arial"/>
              <a:buChar char="■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Perform a rollback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0680">
              <a:lnSpc>
                <a:spcPct val="115000"/>
              </a:lnSpc>
              <a:buClr>
                <a:srgbClr val="000000"/>
              </a:buClr>
              <a:buFont typeface="Arial"/>
              <a:buChar char="■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View rollout history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0680">
              <a:lnSpc>
                <a:spcPct val="115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Scaling the deployment (HPA)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3196080" y="3551040"/>
            <a:ext cx="2807280" cy="1524960"/>
          </a:xfrm>
          <a:prstGeom prst="rect">
            <a:avLst/>
          </a:prstGeom>
          <a:solidFill>
            <a:srgbClr val="f4cccc"/>
          </a:solidFill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txBody>
          <a:bodyPr tIns="91440" bIns="91440" anchor="t">
            <a:normAutofit fontScale="65000"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800" spc="-1" strike="noStrike" u="sng">
                <a:solidFill>
                  <a:srgbClr val="0000ff"/>
                </a:solidFill>
                <a:uFillTx/>
                <a:latin typeface="Arial"/>
                <a:ea typeface="Arial"/>
              </a:rPr>
              <a:t>Session Achievements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2998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Understanding the pods &amp; deployments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2998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K8s volumes &amp; networking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2998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Version rollouts, rollbacks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2998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Horizontal pod autoscaling (HPA)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Core Concepts: POD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4305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2000"/>
          </a:bodyPr>
          <a:p>
            <a:pPr marL="457200" indent="-32580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ff0000"/>
                </a:solidFill>
                <a:latin typeface="Arial"/>
                <a:ea typeface="Arial"/>
              </a:rPr>
              <a:t>Pods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 are the smallest deployable units of computing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2580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A Pod is a group of one or more containers, with shared storage and network resources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2580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Pods are </a:t>
            </a:r>
            <a:r>
              <a:rPr b="0" lang="en" sz="1800" spc="-1" strike="noStrike">
                <a:solidFill>
                  <a:srgbClr val="ff0000"/>
                </a:solidFill>
                <a:latin typeface="Arial"/>
                <a:ea typeface="Arial"/>
              </a:rPr>
              <a:t>ephemeral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 entities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2580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The Scheduler assigns a Pod to a Node based on…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• 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The resources the POD needs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• 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The node’s available resources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• 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Affinities (node and inter-pods) + anti-affinities (inter-pods)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Google Shape;184;p26" descr=""/>
          <p:cNvPicPr/>
          <p:nvPr/>
        </p:nvPicPr>
        <p:blipFill>
          <a:blip r:embed="rId1"/>
          <a:stretch/>
        </p:blipFill>
        <p:spPr>
          <a:xfrm>
            <a:off x="5318640" y="1115280"/>
            <a:ext cx="2994480" cy="2151720"/>
          </a:xfrm>
          <a:prstGeom prst="rect">
            <a:avLst/>
          </a:prstGeom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</p:pic>
      <p:pic>
        <p:nvPicPr>
          <p:cNvPr id="148" name="Google Shape;185;p26" descr=""/>
          <p:cNvPicPr/>
          <p:nvPr/>
        </p:nvPicPr>
        <p:blipFill>
          <a:blip r:embed="rId2"/>
          <a:stretch/>
        </p:blipFill>
        <p:spPr>
          <a:xfrm>
            <a:off x="5279760" y="3300120"/>
            <a:ext cx="3071880" cy="1753200"/>
          </a:xfrm>
          <a:prstGeom prst="rect">
            <a:avLst/>
          </a:prstGeom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Pods and pod manifests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Google Shape;191;p27"/>
          <p:cNvSpPr/>
          <p:nvPr/>
        </p:nvSpPr>
        <p:spPr>
          <a:xfrm>
            <a:off x="498240" y="1092240"/>
            <a:ext cx="11566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pod.yaml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51" name="Google Shape;192;p27" descr=""/>
          <p:cNvPicPr/>
          <p:nvPr/>
        </p:nvPicPr>
        <p:blipFill>
          <a:blip r:embed="rId1"/>
          <a:stretch/>
        </p:blipFill>
        <p:spPr>
          <a:xfrm>
            <a:off x="462960" y="1438560"/>
            <a:ext cx="2618280" cy="3471120"/>
          </a:xfrm>
          <a:prstGeom prst="rect">
            <a:avLst/>
          </a:prstGeom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</p:pic>
      <p:sp>
        <p:nvSpPr>
          <p:cNvPr id="152" name="Google Shape;193;p27"/>
          <p:cNvSpPr/>
          <p:nvPr/>
        </p:nvSpPr>
        <p:spPr>
          <a:xfrm>
            <a:off x="3551040" y="1168560"/>
            <a:ext cx="5269320" cy="178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500" spc="-1" strike="noStrike">
                <a:solidFill>
                  <a:srgbClr val="ff0000"/>
                </a:solidFill>
                <a:latin typeface="Arial"/>
                <a:ea typeface="Arial"/>
              </a:rPr>
              <a:t>Kind of resource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 =&gt; Pod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500" spc="-1" strike="noStrike">
                <a:solidFill>
                  <a:srgbClr val="ff0000"/>
                </a:solidFill>
                <a:latin typeface="Arial"/>
                <a:ea typeface="Arial"/>
              </a:rPr>
              <a:t>Metadata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 applies to all resources</a:t>
            </a:r>
            <a:endParaRPr b="0" lang="en-US" sz="15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• 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Name: resource name in the cluster</a:t>
            </a:r>
            <a:endParaRPr b="0" lang="en-US" sz="15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• </a:t>
            </a:r>
            <a:r>
              <a:rPr b="0" lang="en" sz="15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Labels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: key-value pairs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500" spc="-1" strike="noStrike">
                <a:solidFill>
                  <a:srgbClr val="ff0000"/>
                </a:solidFill>
                <a:latin typeface="Arial"/>
                <a:ea typeface="Arial"/>
              </a:rPr>
              <a:t>Containers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 are specified as an array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500" spc="-1" strike="noStrike">
                <a:solidFill>
                  <a:srgbClr val="ff0000"/>
                </a:solidFill>
                <a:latin typeface="Arial"/>
                <a:ea typeface="Arial"/>
              </a:rPr>
              <a:t>Environment variables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 allow to inject a context into a container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53" name="Google Shape;194;p27" descr=""/>
          <p:cNvPicPr/>
          <p:nvPr/>
        </p:nvPicPr>
        <p:blipFill>
          <a:blip r:embed="rId2"/>
          <a:stretch/>
        </p:blipFill>
        <p:spPr>
          <a:xfrm>
            <a:off x="3757320" y="2915640"/>
            <a:ext cx="3740040" cy="2070360"/>
          </a:xfrm>
          <a:prstGeom prst="rect">
            <a:avLst/>
          </a:prstGeom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Pods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Google Shape;200;p28"/>
          <p:cNvSpPr/>
          <p:nvPr/>
        </p:nvSpPr>
        <p:spPr>
          <a:xfrm>
            <a:off x="492480" y="1420560"/>
            <a:ext cx="8333640" cy="196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2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Central concept in K8s: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• 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More than </a:t>
            </a:r>
            <a:r>
              <a:rPr b="0" lang="en" sz="1800" spc="-1" strike="noStrike">
                <a:solidFill>
                  <a:srgbClr val="ff0000"/>
                </a:solidFill>
                <a:latin typeface="Arial"/>
                <a:ea typeface="Arial"/>
              </a:rPr>
              <a:t>50 %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 of the K8s understanding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• 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And still, you will </a:t>
            </a:r>
            <a:r>
              <a:rPr b="0" lang="en" sz="1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almost never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 manipulate PODs directly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• 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Instead, you will work with other entities that manage PODs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Deployment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Google Shape;206;p29" descr=""/>
          <p:cNvPicPr/>
          <p:nvPr/>
        </p:nvPicPr>
        <p:blipFill>
          <a:blip r:embed="rId1"/>
          <a:stretch/>
        </p:blipFill>
        <p:spPr>
          <a:xfrm>
            <a:off x="3096720" y="1397880"/>
            <a:ext cx="5917320" cy="2802600"/>
          </a:xfrm>
          <a:prstGeom prst="rect">
            <a:avLst/>
          </a:prstGeom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</p:pic>
      <p:sp>
        <p:nvSpPr>
          <p:cNvPr id="158" name="Google Shape;207;p29"/>
          <p:cNvSpPr/>
          <p:nvPr/>
        </p:nvSpPr>
        <p:spPr>
          <a:xfrm>
            <a:off x="2953440" y="1713240"/>
            <a:ext cx="377640" cy="3949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9" name="Google Shape;208;p29" descr=""/>
          <p:cNvPicPr/>
          <p:nvPr/>
        </p:nvPicPr>
        <p:blipFill>
          <a:blip r:embed="rId2"/>
          <a:srcRect l="9926" t="5580" r="9686" b="1715"/>
          <a:stretch/>
        </p:blipFill>
        <p:spPr>
          <a:xfrm>
            <a:off x="129600" y="1397880"/>
            <a:ext cx="2966760" cy="2802600"/>
          </a:xfrm>
          <a:prstGeom prst="rect">
            <a:avLst/>
          </a:prstGeom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</p:pic>
      <p:sp>
        <p:nvSpPr>
          <p:cNvPr id="160" name="Google Shape;209;p29"/>
          <p:cNvSpPr/>
          <p:nvPr/>
        </p:nvSpPr>
        <p:spPr>
          <a:xfrm>
            <a:off x="129600" y="1038960"/>
            <a:ext cx="329868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Controller: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1" name="Google Shape;210;p29"/>
          <p:cNvSpPr/>
          <p:nvPr/>
        </p:nvSpPr>
        <p:spPr>
          <a:xfrm>
            <a:off x="163440" y="4200840"/>
            <a:ext cx="88171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Checks the desired state of a workload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Compares to its current state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When states do not match, it operates to reach the desired ones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Deployments and deployment manifests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Google Shape;216;p30"/>
          <p:cNvSpPr/>
          <p:nvPr/>
        </p:nvSpPr>
        <p:spPr>
          <a:xfrm>
            <a:off x="498240" y="1015920"/>
            <a:ext cx="1941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deployment.yaml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4" name="Google Shape;217;p30"/>
          <p:cNvSpPr/>
          <p:nvPr/>
        </p:nvSpPr>
        <p:spPr>
          <a:xfrm>
            <a:off x="3551040" y="1015920"/>
            <a:ext cx="5269320" cy="155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240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Creates</a:t>
            </a:r>
            <a:r>
              <a:rPr b="0" lang="en" sz="1500" spc="-1" strike="noStrike">
                <a:solidFill>
                  <a:srgbClr val="ff0000"/>
                </a:solidFill>
                <a:latin typeface="Arial"/>
                <a:ea typeface="Arial"/>
              </a:rPr>
              <a:t> POD replicas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Generated POD names</a:t>
            </a:r>
            <a:endParaRPr b="0" lang="en-US" sz="15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• 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Prefix: the deployment name</a:t>
            </a:r>
            <a:endParaRPr b="0" lang="en-US" sz="15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• 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Random suffix</a:t>
            </a:r>
            <a:endParaRPr b="0" lang="en-US" sz="1500" spc="-1" strike="noStrike">
              <a:latin typeface="Arial"/>
            </a:endParaRPr>
          </a:p>
          <a:p>
            <a:pPr marL="457200" indent="-32400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500" spc="-1" strike="noStrike">
                <a:solidFill>
                  <a:srgbClr val="ff0000"/>
                </a:solidFill>
                <a:latin typeface="Arial"/>
                <a:ea typeface="Arial"/>
              </a:rPr>
              <a:t>template/metadata/labels </a:t>
            </a:r>
            <a:r>
              <a:rPr b="0" lang="en" sz="1500" spc="-1" strike="noStrike">
                <a:solidFill>
                  <a:srgbClr val="000000"/>
                </a:solidFill>
                <a:latin typeface="Arial"/>
                <a:ea typeface="Arial"/>
              </a:rPr>
              <a:t>should have key:value format and should match </a:t>
            </a:r>
            <a:r>
              <a:rPr b="0" lang="en" sz="1500" spc="-1" strike="noStrike">
                <a:solidFill>
                  <a:srgbClr val="ff0000"/>
                </a:solidFill>
                <a:latin typeface="Arial"/>
                <a:ea typeface="Arial"/>
              </a:rPr>
              <a:t>selector/matchlabels 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65" name="Google Shape;218;p30" descr=""/>
          <p:cNvPicPr/>
          <p:nvPr/>
        </p:nvPicPr>
        <p:blipFill>
          <a:blip r:embed="rId1"/>
          <a:stretch/>
        </p:blipFill>
        <p:spPr>
          <a:xfrm>
            <a:off x="423720" y="1348200"/>
            <a:ext cx="2485800" cy="3695400"/>
          </a:xfrm>
          <a:prstGeom prst="rect">
            <a:avLst/>
          </a:prstGeom>
          <a:ln w="0">
            <a:noFill/>
          </a:ln>
        </p:spPr>
      </p:pic>
      <p:pic>
        <p:nvPicPr>
          <p:cNvPr id="166" name="Google Shape;219;p30" descr=""/>
          <p:cNvPicPr/>
          <p:nvPr/>
        </p:nvPicPr>
        <p:blipFill>
          <a:blip r:embed="rId2"/>
          <a:stretch/>
        </p:blipFill>
        <p:spPr>
          <a:xfrm>
            <a:off x="4098240" y="2513520"/>
            <a:ext cx="3927600" cy="257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Services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Google Shape;225;p31"/>
          <p:cNvSpPr/>
          <p:nvPr/>
        </p:nvSpPr>
        <p:spPr>
          <a:xfrm>
            <a:off x="4600800" y="1311480"/>
            <a:ext cx="4382280" cy="292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Pods are </a:t>
            </a:r>
            <a:r>
              <a:rPr b="0" lang="en" sz="1800" spc="-1" strike="noStrike" u="sng">
                <a:solidFill>
                  <a:srgbClr val="ff0000"/>
                </a:solidFill>
                <a:uFillTx/>
                <a:latin typeface="Arial"/>
                <a:ea typeface="Arial"/>
              </a:rPr>
              <a:t>ephemeral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• </a:t>
            </a:r>
            <a:r>
              <a:rPr b="0" lang="en" sz="1800" spc="-1" strike="noStrike">
                <a:solidFill>
                  <a:srgbClr val="ff0000"/>
                </a:solidFill>
                <a:latin typeface="Arial"/>
                <a:ea typeface="Arial"/>
              </a:rPr>
              <a:t>IPs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 are not a way to communicate with other services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Applications </a:t>
            </a:r>
            <a:r>
              <a:rPr b="0" lang="en" sz="1800" spc="-1" strike="noStrike" u="sng">
                <a:solidFill>
                  <a:srgbClr val="ff0000"/>
                </a:solidFill>
                <a:uFillTx/>
                <a:latin typeface="Arial"/>
                <a:ea typeface="Arial"/>
              </a:rPr>
              <a:t>scale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• 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Deployments </a:t>
            </a:r>
            <a:r>
              <a:rPr b="0" lang="en" sz="1800" spc="-1" strike="noStrike">
                <a:solidFill>
                  <a:srgbClr val="ff0000"/>
                </a:solidFill>
                <a:latin typeface="Arial"/>
                <a:ea typeface="Arial"/>
              </a:rPr>
              <a:t>names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 cannot be used because they are randomized”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Services abstract the underlying PODs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Services are accessed through Kubernetes internal DNS (</a:t>
            </a:r>
            <a:r>
              <a:rPr b="0" lang="en" sz="1800" spc="-1" strike="noStrike">
                <a:solidFill>
                  <a:srgbClr val="ff0000"/>
                </a:solidFill>
                <a:latin typeface="Arial"/>
                <a:ea typeface="Arial"/>
              </a:rPr>
              <a:t>CoreDNS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Google Shape;226;p31"/>
          <p:cNvSpPr/>
          <p:nvPr/>
        </p:nvSpPr>
        <p:spPr>
          <a:xfrm>
            <a:off x="301320" y="1168560"/>
            <a:ext cx="2436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Service.yaml (ClusterIP)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70" name="Google Shape;227;p31" descr=""/>
          <p:cNvPicPr/>
          <p:nvPr/>
        </p:nvPicPr>
        <p:blipFill>
          <a:blip r:embed="rId1"/>
          <a:stretch/>
        </p:blipFill>
        <p:spPr>
          <a:xfrm>
            <a:off x="358560" y="1568520"/>
            <a:ext cx="4295520" cy="241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End result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At the end of the sessions, everyone is supposed to understand;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What k8s is,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What k8s is composed of,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What the basic capabilities of k8s is,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How fun to work with k8s is.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Arial"/>
                <a:ea typeface="Arial"/>
              </a:rPr>
              <a:t>* We may listen to a senior about “</a:t>
            </a:r>
            <a:r>
              <a:rPr b="1" lang="en" sz="1200" spc="-1" strike="noStrike">
                <a:solidFill>
                  <a:srgbClr val="000000"/>
                </a:solidFill>
                <a:latin typeface="Arial"/>
                <a:ea typeface="Arial"/>
              </a:rPr>
              <a:t>how k8s is used in Exoscale</a:t>
            </a:r>
            <a:r>
              <a:rPr b="0" lang="en" sz="1200" spc="-1" strike="noStrike">
                <a:solidFill>
                  <a:srgbClr val="000000"/>
                </a:solidFill>
                <a:latin typeface="Arial"/>
                <a:ea typeface="Arial"/>
              </a:rPr>
              <a:t>” with real examples.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Services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Google Shape;233;p32"/>
          <p:cNvSpPr/>
          <p:nvPr/>
        </p:nvSpPr>
        <p:spPr>
          <a:xfrm>
            <a:off x="313920" y="1453680"/>
            <a:ext cx="2880720" cy="170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11448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800" spc="-1" strike="noStrike" u="sng">
                <a:solidFill>
                  <a:srgbClr val="1155cc"/>
                </a:solidFill>
                <a:uFillTx/>
                <a:latin typeface="Arial"/>
                <a:ea typeface="Arial"/>
              </a:rPr>
              <a:t>ClusterIP</a:t>
            </a:r>
            <a:endParaRPr b="0" lang="en-US" sz="1800" spc="-1" strike="noStrike">
              <a:latin typeface="Arial"/>
            </a:endParaRPr>
          </a:p>
          <a:p>
            <a:pPr marL="114480"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Unique </a:t>
            </a:r>
            <a:r>
              <a:rPr b="0" lang="en" sz="1600" spc="-1" strike="noStrike">
                <a:solidFill>
                  <a:srgbClr val="ff0000"/>
                </a:solidFill>
                <a:latin typeface="Arial"/>
                <a:ea typeface="Arial"/>
              </a:rPr>
              <a:t>IP address</a:t>
            </a: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 to access the service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Internal communication </a:t>
            </a:r>
            <a:r>
              <a:rPr b="0" lang="en" sz="1600" spc="-1" strike="noStrike">
                <a:solidFill>
                  <a:srgbClr val="ff0000"/>
                </a:solidFill>
                <a:latin typeface="Arial"/>
                <a:ea typeface="Arial"/>
              </a:rPr>
              <a:t>inside</a:t>
            </a: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 the cluster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3" name="Google Shape;234;p32"/>
          <p:cNvSpPr/>
          <p:nvPr/>
        </p:nvSpPr>
        <p:spPr>
          <a:xfrm>
            <a:off x="3131280" y="1453680"/>
            <a:ext cx="2880720" cy="21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11448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800" spc="-1" strike="noStrike" u="sng">
                <a:solidFill>
                  <a:srgbClr val="1155cc"/>
                </a:solidFill>
                <a:uFillTx/>
                <a:latin typeface="Arial"/>
                <a:ea typeface="Arial"/>
              </a:rPr>
              <a:t>NodePort</a:t>
            </a:r>
            <a:endParaRPr b="0" lang="en-US" sz="1800" spc="-1" strike="noStrike">
              <a:latin typeface="Arial"/>
            </a:endParaRPr>
          </a:p>
          <a:p>
            <a:pPr marL="114480"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Expose workloads </a:t>
            </a:r>
            <a:r>
              <a:rPr b="0" lang="en" sz="1600" spc="-1" strike="noStrike">
                <a:solidFill>
                  <a:srgbClr val="ff0000"/>
                </a:solidFill>
                <a:latin typeface="Arial"/>
                <a:ea typeface="Arial"/>
              </a:rPr>
              <a:t>outside</a:t>
            </a: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 the cluster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On a </a:t>
            </a:r>
            <a:r>
              <a:rPr b="0" lang="en" sz="1600" spc="-1" strike="noStrike">
                <a:solidFill>
                  <a:srgbClr val="ff0000"/>
                </a:solidFill>
                <a:latin typeface="Arial"/>
                <a:ea typeface="Arial"/>
              </a:rPr>
              <a:t>specific port</a:t>
            </a: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 on all </a:t>
            </a:r>
            <a:r>
              <a:rPr b="0" lang="en" sz="1600" spc="-1" strike="noStrike">
                <a:solidFill>
                  <a:srgbClr val="ff0000"/>
                </a:solidFill>
                <a:latin typeface="Arial"/>
                <a:ea typeface="Arial"/>
              </a:rPr>
              <a:t>the nodes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Also provides an </a:t>
            </a:r>
            <a:r>
              <a:rPr b="0" lang="en" sz="1600" spc="-1" strike="noStrike">
                <a:solidFill>
                  <a:srgbClr val="ff0000"/>
                </a:solidFill>
                <a:latin typeface="Arial"/>
                <a:ea typeface="Arial"/>
              </a:rPr>
              <a:t>internal</a:t>
            </a: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 cluster visibility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4" name="Google Shape;235;p32"/>
          <p:cNvSpPr/>
          <p:nvPr/>
        </p:nvSpPr>
        <p:spPr>
          <a:xfrm>
            <a:off x="6054480" y="1453680"/>
            <a:ext cx="2880720" cy="21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11448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800" spc="-1" strike="noStrike" u="sng">
                <a:solidFill>
                  <a:srgbClr val="1155cc"/>
                </a:solidFill>
                <a:uFillTx/>
                <a:latin typeface="Arial"/>
                <a:ea typeface="Arial"/>
              </a:rPr>
              <a:t>LoadBalancer</a:t>
            </a:r>
            <a:endParaRPr b="0" lang="en-US" sz="1800" spc="-1" strike="noStrike">
              <a:latin typeface="Arial"/>
            </a:endParaRPr>
          </a:p>
          <a:p>
            <a:pPr marL="114480"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Expose workloads </a:t>
            </a:r>
            <a:r>
              <a:rPr b="0" lang="en" sz="1600" spc="-1" strike="noStrike">
                <a:solidFill>
                  <a:srgbClr val="ff0000"/>
                </a:solidFill>
                <a:latin typeface="Arial"/>
                <a:ea typeface="Arial"/>
              </a:rPr>
              <a:t>outside</a:t>
            </a: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 the cluster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With a dedicated </a:t>
            </a:r>
            <a:r>
              <a:rPr b="0" lang="en" sz="1600" spc="-1" strike="noStrike">
                <a:solidFill>
                  <a:srgbClr val="ff0000"/>
                </a:solidFill>
                <a:latin typeface="Arial"/>
                <a:ea typeface="Arial"/>
              </a:rPr>
              <a:t>external Load Balancer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Also provides </a:t>
            </a:r>
            <a:r>
              <a:rPr b="0" lang="en" sz="1600" spc="-1" strike="noStrike">
                <a:solidFill>
                  <a:srgbClr val="ff0000"/>
                </a:solidFill>
                <a:latin typeface="Arial"/>
                <a:ea typeface="Arial"/>
              </a:rPr>
              <a:t>internal</a:t>
            </a: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 cluster visibility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Services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Google Shape;241;p33"/>
          <p:cNvSpPr/>
          <p:nvPr/>
        </p:nvSpPr>
        <p:spPr>
          <a:xfrm>
            <a:off x="265320" y="1168560"/>
            <a:ext cx="2436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Service.yaml (</a:t>
            </a:r>
            <a:r>
              <a:rPr b="0" lang="en" sz="1400" spc="-1" strike="noStrike">
                <a:solidFill>
                  <a:srgbClr val="ff0000"/>
                </a:solidFill>
                <a:latin typeface="Arial"/>
                <a:ea typeface="Arial"/>
              </a:rPr>
              <a:t>NodePort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77" name="Google Shape;242;p33" descr=""/>
          <p:cNvPicPr/>
          <p:nvPr/>
        </p:nvPicPr>
        <p:blipFill>
          <a:blip r:embed="rId1"/>
          <a:stretch/>
        </p:blipFill>
        <p:spPr>
          <a:xfrm>
            <a:off x="4572000" y="1494720"/>
            <a:ext cx="4411080" cy="2180880"/>
          </a:xfrm>
          <a:prstGeom prst="rect">
            <a:avLst/>
          </a:prstGeom>
          <a:ln w="0">
            <a:noFill/>
          </a:ln>
        </p:spPr>
      </p:pic>
      <p:pic>
        <p:nvPicPr>
          <p:cNvPr id="178" name="Google Shape;243;p33" descr=""/>
          <p:cNvPicPr/>
          <p:nvPr/>
        </p:nvPicPr>
        <p:blipFill>
          <a:blip r:embed="rId2"/>
          <a:stretch/>
        </p:blipFill>
        <p:spPr>
          <a:xfrm>
            <a:off x="267120" y="1494720"/>
            <a:ext cx="4221000" cy="2180880"/>
          </a:xfrm>
          <a:prstGeom prst="rect">
            <a:avLst/>
          </a:prstGeom>
          <a:ln w="0">
            <a:noFill/>
          </a:ln>
        </p:spPr>
      </p:pic>
      <p:sp>
        <p:nvSpPr>
          <p:cNvPr id="179" name="Google Shape;244;p33"/>
          <p:cNvSpPr/>
          <p:nvPr/>
        </p:nvSpPr>
        <p:spPr>
          <a:xfrm>
            <a:off x="4581720" y="1168560"/>
            <a:ext cx="322380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Service.yaml (</a:t>
            </a:r>
            <a:r>
              <a:rPr b="0" lang="en" sz="1400" spc="-1" strike="noStrike">
                <a:solidFill>
                  <a:srgbClr val="ff0000"/>
                </a:solidFill>
                <a:latin typeface="Arial"/>
                <a:ea typeface="Arial"/>
              </a:rPr>
              <a:t>LoadBalancer</a:t>
            </a: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Volumes in k8s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Google Shape;250;p34"/>
          <p:cNvSpPr/>
          <p:nvPr/>
        </p:nvSpPr>
        <p:spPr>
          <a:xfrm>
            <a:off x="462960" y="1260000"/>
            <a:ext cx="8385120" cy="195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800" spc="-1" strike="noStrike">
                <a:solidFill>
                  <a:srgbClr val="1155cc"/>
                </a:solidFill>
                <a:latin typeface="Arial"/>
                <a:ea typeface="Arial"/>
              </a:rPr>
              <a:t>Ephemeral Volumes: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• </a:t>
            </a:r>
            <a:r>
              <a:rPr b="0" lang="en" sz="1800" spc="-1" strike="noStrike">
                <a:solidFill>
                  <a:srgbClr val="ff0000"/>
                </a:solidFill>
                <a:latin typeface="Arial"/>
                <a:ea typeface="Arial"/>
              </a:rPr>
              <a:t>EmptyDir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: Created when a Pod is assigned to a Node and exists as long as that Pod is running on that node.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• </a:t>
            </a:r>
            <a:r>
              <a:rPr b="0" lang="en" sz="1800" spc="-1" strike="noStrike">
                <a:solidFill>
                  <a:srgbClr val="ff0000"/>
                </a:solidFill>
                <a:latin typeface="Arial"/>
                <a:ea typeface="Arial"/>
              </a:rPr>
              <a:t>ConfigMaps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: Objects that store </a:t>
            </a:r>
            <a:r>
              <a:rPr b="0" lang="en" sz="1800" spc="-1" strike="noStrike">
                <a:solidFill>
                  <a:srgbClr val="9900ff"/>
                </a:solidFill>
                <a:latin typeface="Arial"/>
                <a:ea typeface="Arial"/>
              </a:rPr>
              <a:t>key-value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 pairs for </a:t>
            </a:r>
            <a:r>
              <a:rPr b="0" lang="en" sz="1800" spc="-1" strike="noStrike">
                <a:solidFill>
                  <a:srgbClr val="9900ff"/>
                </a:solidFill>
                <a:latin typeface="Arial"/>
                <a:ea typeface="Arial"/>
              </a:rPr>
              <a:t>non-confidential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 data.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• </a:t>
            </a:r>
            <a:r>
              <a:rPr b="0" lang="en" sz="1800" spc="-1" strike="noStrike">
                <a:solidFill>
                  <a:srgbClr val="ff0000"/>
                </a:solidFill>
                <a:latin typeface="Arial"/>
                <a:ea typeface="Arial"/>
              </a:rPr>
              <a:t>Secrets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: Objects that store </a:t>
            </a:r>
            <a:r>
              <a:rPr b="0" lang="en" sz="1800" spc="-1" strike="noStrike">
                <a:solidFill>
                  <a:srgbClr val="9900ff"/>
                </a:solidFill>
                <a:latin typeface="Arial"/>
                <a:ea typeface="Arial"/>
              </a:rPr>
              <a:t>key-value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 pairs. Encoded in </a:t>
            </a:r>
            <a:r>
              <a:rPr b="0" lang="en" sz="1800" spc="-1" strike="noStrike">
                <a:solidFill>
                  <a:srgbClr val="9900ff"/>
                </a:solidFill>
                <a:latin typeface="Arial"/>
                <a:ea typeface="Arial"/>
              </a:rPr>
              <a:t>base64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 and stored in </a:t>
            </a:r>
            <a:r>
              <a:rPr b="0" lang="en" sz="1800" spc="-1" strike="noStrike">
                <a:solidFill>
                  <a:srgbClr val="9900ff"/>
                </a:solidFill>
                <a:latin typeface="Arial"/>
                <a:ea typeface="Arial"/>
              </a:rPr>
              <a:t>ETCD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. This is not encryption and thus not really secured.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2" name="Google Shape;251;p34"/>
          <p:cNvSpPr/>
          <p:nvPr/>
        </p:nvSpPr>
        <p:spPr>
          <a:xfrm>
            <a:off x="462960" y="3316320"/>
            <a:ext cx="8317440" cy="167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800" spc="-1" strike="noStrike">
                <a:solidFill>
                  <a:srgbClr val="1155cc"/>
                </a:solidFill>
                <a:latin typeface="Arial"/>
                <a:ea typeface="Arial"/>
              </a:rPr>
              <a:t>Persistent Volume Subsystem: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• </a:t>
            </a:r>
            <a:r>
              <a:rPr b="0" lang="en" sz="1800" spc="-1" strike="noStrike">
                <a:solidFill>
                  <a:srgbClr val="ff0000"/>
                </a:solidFill>
                <a:latin typeface="Arial"/>
                <a:ea typeface="Arial"/>
              </a:rPr>
              <a:t>PersistentVolumes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: </a:t>
            </a:r>
            <a:r>
              <a:rPr b="0" lang="en" sz="1800" spc="-1" strike="noStrike">
                <a:solidFill>
                  <a:srgbClr val="9900ff"/>
                </a:solidFill>
                <a:latin typeface="Arial"/>
                <a:ea typeface="Arial"/>
              </a:rPr>
              <a:t>A piece of storage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 in the cluster that has been provisioned by an administrator. It is a resource in the cluster just like a node.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• </a:t>
            </a:r>
            <a:r>
              <a:rPr b="0" lang="en" sz="1800" spc="-1" strike="noStrike">
                <a:solidFill>
                  <a:srgbClr val="ff0000"/>
                </a:solidFill>
                <a:latin typeface="Arial"/>
                <a:ea typeface="Arial"/>
              </a:rPr>
              <a:t>PersistentVolumeClaims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: </a:t>
            </a:r>
            <a:r>
              <a:rPr b="0" lang="en" sz="1800" spc="-1" strike="noStrike">
                <a:solidFill>
                  <a:srgbClr val="9900ff"/>
                </a:solidFill>
                <a:latin typeface="Arial"/>
                <a:ea typeface="Arial"/>
              </a:rPr>
              <a:t>A request for storage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 by a user. It is similar to a Pod. Pods consume node resources and PVCs consume PV resources.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Config Maps – ENV variable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Google Shape;257;p35"/>
          <p:cNvSpPr/>
          <p:nvPr/>
        </p:nvSpPr>
        <p:spPr>
          <a:xfrm>
            <a:off x="1048320" y="1162800"/>
            <a:ext cx="2436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configmap.yaml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85" name="Google Shape;258;p35" descr=""/>
          <p:cNvPicPr/>
          <p:nvPr/>
        </p:nvPicPr>
        <p:blipFill>
          <a:blip r:embed="rId1"/>
          <a:stretch/>
        </p:blipFill>
        <p:spPr>
          <a:xfrm>
            <a:off x="973800" y="1469160"/>
            <a:ext cx="4295520" cy="2350080"/>
          </a:xfrm>
          <a:prstGeom prst="rect">
            <a:avLst/>
          </a:prstGeom>
          <a:ln w="0">
            <a:noFill/>
          </a:ln>
        </p:spPr>
      </p:pic>
      <p:pic>
        <p:nvPicPr>
          <p:cNvPr id="186" name="Google Shape;259;p35" descr=""/>
          <p:cNvPicPr/>
          <p:nvPr/>
        </p:nvPicPr>
        <p:blipFill>
          <a:blip r:embed="rId2"/>
          <a:stretch/>
        </p:blipFill>
        <p:spPr>
          <a:xfrm>
            <a:off x="5651280" y="1480680"/>
            <a:ext cx="2518560" cy="3024000"/>
          </a:xfrm>
          <a:prstGeom prst="rect">
            <a:avLst/>
          </a:prstGeom>
          <a:ln w="0">
            <a:noFill/>
          </a:ln>
        </p:spPr>
      </p:pic>
      <p:sp>
        <p:nvSpPr>
          <p:cNvPr id="187" name="Google Shape;260;p35"/>
          <p:cNvSpPr/>
          <p:nvPr/>
        </p:nvSpPr>
        <p:spPr>
          <a:xfrm>
            <a:off x="5651280" y="1114560"/>
            <a:ext cx="2436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pod.yaml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265;p36" descr=""/>
          <p:cNvPicPr/>
          <p:nvPr/>
        </p:nvPicPr>
        <p:blipFill>
          <a:blip r:embed="rId1"/>
          <a:stretch/>
        </p:blipFill>
        <p:spPr>
          <a:xfrm>
            <a:off x="5651280" y="1469160"/>
            <a:ext cx="2332800" cy="3024000"/>
          </a:xfrm>
          <a:prstGeom prst="rect">
            <a:avLst/>
          </a:prstGeom>
          <a:ln w="0">
            <a:noFill/>
          </a:ln>
        </p:spPr>
      </p:pic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Config Maps – POD Volume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Google Shape;267;p36"/>
          <p:cNvSpPr/>
          <p:nvPr/>
        </p:nvSpPr>
        <p:spPr>
          <a:xfrm>
            <a:off x="1048320" y="1162800"/>
            <a:ext cx="2436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configmap.yaml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91" name="Google Shape;268;p36" descr=""/>
          <p:cNvPicPr/>
          <p:nvPr/>
        </p:nvPicPr>
        <p:blipFill>
          <a:blip r:embed="rId2"/>
          <a:stretch/>
        </p:blipFill>
        <p:spPr>
          <a:xfrm>
            <a:off x="973800" y="1469160"/>
            <a:ext cx="4295520" cy="2350080"/>
          </a:xfrm>
          <a:prstGeom prst="rect">
            <a:avLst/>
          </a:prstGeom>
          <a:ln w="0">
            <a:noFill/>
          </a:ln>
        </p:spPr>
      </p:pic>
      <p:sp>
        <p:nvSpPr>
          <p:cNvPr id="192" name="Google Shape;269;p36"/>
          <p:cNvSpPr/>
          <p:nvPr/>
        </p:nvSpPr>
        <p:spPr>
          <a:xfrm>
            <a:off x="5651280" y="1114560"/>
            <a:ext cx="2436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pod.yaml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Config Maps – Pod volume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Google Shape;275;p37"/>
          <p:cNvSpPr/>
          <p:nvPr/>
        </p:nvSpPr>
        <p:spPr>
          <a:xfrm>
            <a:off x="74520" y="1243440"/>
            <a:ext cx="2436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configmap.yaml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95" name="Google Shape;276;p37" descr=""/>
          <p:cNvPicPr/>
          <p:nvPr/>
        </p:nvPicPr>
        <p:blipFill>
          <a:blip r:embed="rId1"/>
          <a:stretch/>
        </p:blipFill>
        <p:spPr>
          <a:xfrm>
            <a:off x="0" y="1544040"/>
            <a:ext cx="4295520" cy="2350080"/>
          </a:xfrm>
          <a:prstGeom prst="rect">
            <a:avLst/>
          </a:prstGeom>
          <a:ln w="0">
            <a:noFill/>
          </a:ln>
        </p:spPr>
      </p:pic>
      <p:pic>
        <p:nvPicPr>
          <p:cNvPr id="196" name="Google Shape;277;p37" descr=""/>
          <p:cNvPicPr/>
          <p:nvPr/>
        </p:nvPicPr>
        <p:blipFill>
          <a:blip r:embed="rId2"/>
          <a:stretch/>
        </p:blipFill>
        <p:spPr>
          <a:xfrm>
            <a:off x="4295880" y="1543320"/>
            <a:ext cx="2518560" cy="3024000"/>
          </a:xfrm>
          <a:prstGeom prst="rect">
            <a:avLst/>
          </a:prstGeom>
          <a:ln w="0">
            <a:noFill/>
          </a:ln>
        </p:spPr>
      </p:pic>
      <p:sp>
        <p:nvSpPr>
          <p:cNvPr id="197" name="Google Shape;278;p37"/>
          <p:cNvSpPr/>
          <p:nvPr/>
        </p:nvSpPr>
        <p:spPr>
          <a:xfrm>
            <a:off x="4305600" y="1177560"/>
            <a:ext cx="2436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pod.yaml (env)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98" name="Google Shape;279;p37" descr=""/>
          <p:cNvPicPr/>
          <p:nvPr/>
        </p:nvPicPr>
        <p:blipFill>
          <a:blip r:embed="rId3"/>
          <a:stretch/>
        </p:blipFill>
        <p:spPr>
          <a:xfrm>
            <a:off x="6814800" y="1543680"/>
            <a:ext cx="2332800" cy="3024000"/>
          </a:xfrm>
          <a:prstGeom prst="rect">
            <a:avLst/>
          </a:prstGeom>
          <a:ln w="0">
            <a:noFill/>
          </a:ln>
        </p:spPr>
      </p:pic>
      <p:sp>
        <p:nvSpPr>
          <p:cNvPr id="199" name="Google Shape;280;p37"/>
          <p:cNvSpPr/>
          <p:nvPr/>
        </p:nvSpPr>
        <p:spPr>
          <a:xfrm>
            <a:off x="6814800" y="1143360"/>
            <a:ext cx="19083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pod.yaml (volume)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Secrets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Google Shape;286;p38"/>
          <p:cNvSpPr/>
          <p:nvPr/>
        </p:nvSpPr>
        <p:spPr>
          <a:xfrm>
            <a:off x="226800" y="1037520"/>
            <a:ext cx="2436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secret.yaml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02" name="Google Shape;287;p38" descr=""/>
          <p:cNvPicPr/>
          <p:nvPr/>
        </p:nvPicPr>
        <p:blipFill>
          <a:blip r:embed="rId1"/>
          <a:stretch/>
        </p:blipFill>
        <p:spPr>
          <a:xfrm>
            <a:off x="3267360" y="1343880"/>
            <a:ext cx="2310840" cy="3799440"/>
          </a:xfrm>
          <a:prstGeom prst="rect">
            <a:avLst/>
          </a:prstGeom>
          <a:ln w="0">
            <a:noFill/>
          </a:ln>
        </p:spPr>
      </p:pic>
      <p:sp>
        <p:nvSpPr>
          <p:cNvPr id="203" name="Google Shape;288;p38"/>
          <p:cNvSpPr/>
          <p:nvPr/>
        </p:nvSpPr>
        <p:spPr>
          <a:xfrm>
            <a:off x="3267360" y="1038960"/>
            <a:ext cx="2436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pod.yaml (env)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04" name="Google Shape;289;p38" descr=""/>
          <p:cNvPicPr/>
          <p:nvPr/>
        </p:nvPicPr>
        <p:blipFill>
          <a:blip r:embed="rId2"/>
          <a:stretch/>
        </p:blipFill>
        <p:spPr>
          <a:xfrm>
            <a:off x="226800" y="1352160"/>
            <a:ext cx="2466720" cy="1695240"/>
          </a:xfrm>
          <a:prstGeom prst="rect">
            <a:avLst/>
          </a:prstGeom>
          <a:ln w="0">
            <a:noFill/>
          </a:ln>
        </p:spPr>
      </p:pic>
      <p:sp>
        <p:nvSpPr>
          <p:cNvPr id="205" name="Google Shape;290;p38"/>
          <p:cNvSpPr/>
          <p:nvPr/>
        </p:nvSpPr>
        <p:spPr>
          <a:xfrm>
            <a:off x="6071400" y="1038960"/>
            <a:ext cx="2436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pod.yaml (env)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06" name="Google Shape;291;p38" descr=""/>
          <p:cNvPicPr/>
          <p:nvPr/>
        </p:nvPicPr>
        <p:blipFill>
          <a:blip r:embed="rId3"/>
          <a:stretch/>
        </p:blipFill>
        <p:spPr>
          <a:xfrm>
            <a:off x="6083640" y="1343880"/>
            <a:ext cx="2781000" cy="339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0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Persistent Volumes(PV) - Persistent Volume Claims(PVC)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Google Shape;297;p39"/>
          <p:cNvSpPr/>
          <p:nvPr/>
        </p:nvSpPr>
        <p:spPr>
          <a:xfrm>
            <a:off x="226800" y="1037520"/>
            <a:ext cx="2436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pv.yaml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9" name="Google Shape;298;p39"/>
          <p:cNvSpPr/>
          <p:nvPr/>
        </p:nvSpPr>
        <p:spPr>
          <a:xfrm>
            <a:off x="3267360" y="1038960"/>
            <a:ext cx="2436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pvc.yaml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0" name="Google Shape;299;p39"/>
          <p:cNvSpPr/>
          <p:nvPr/>
        </p:nvSpPr>
        <p:spPr>
          <a:xfrm>
            <a:off x="6071400" y="1038960"/>
            <a:ext cx="2436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pod.yaml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11" name="Google Shape;300;p39" descr=""/>
          <p:cNvPicPr/>
          <p:nvPr/>
        </p:nvPicPr>
        <p:blipFill>
          <a:blip r:embed="rId1"/>
          <a:stretch/>
        </p:blipFill>
        <p:spPr>
          <a:xfrm>
            <a:off x="192600" y="1343880"/>
            <a:ext cx="2190240" cy="2409480"/>
          </a:xfrm>
          <a:prstGeom prst="rect">
            <a:avLst/>
          </a:prstGeom>
          <a:ln w="0">
            <a:noFill/>
          </a:ln>
        </p:spPr>
      </p:pic>
      <p:pic>
        <p:nvPicPr>
          <p:cNvPr id="212" name="Google Shape;301;p39" descr=""/>
          <p:cNvPicPr/>
          <p:nvPr/>
        </p:nvPicPr>
        <p:blipFill>
          <a:blip r:embed="rId2"/>
          <a:stretch/>
        </p:blipFill>
        <p:spPr>
          <a:xfrm>
            <a:off x="3034080" y="1343880"/>
            <a:ext cx="2599920" cy="2114280"/>
          </a:xfrm>
          <a:prstGeom prst="rect">
            <a:avLst/>
          </a:prstGeom>
          <a:ln w="0">
            <a:noFill/>
          </a:ln>
        </p:spPr>
      </p:pic>
      <p:pic>
        <p:nvPicPr>
          <p:cNvPr id="213" name="Google Shape;302;p39" descr=""/>
          <p:cNvPicPr/>
          <p:nvPr/>
        </p:nvPicPr>
        <p:blipFill>
          <a:blip r:embed="rId3"/>
          <a:stretch/>
        </p:blipFill>
        <p:spPr>
          <a:xfrm>
            <a:off x="6071400" y="1343880"/>
            <a:ext cx="2575440" cy="339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Hands-on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title"/>
          </p:nvPr>
        </p:nvSpPr>
        <p:spPr>
          <a:xfrm>
            <a:off x="311760" y="23050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0000ff"/>
                </a:solidFill>
                <a:latin typeface="Arial"/>
                <a:ea typeface="Arial"/>
              </a:rPr>
              <a:t>Let’s jump into the cockpit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0000ff"/>
                </a:solidFill>
                <a:latin typeface="Arial"/>
                <a:ea typeface="Arial"/>
              </a:rPr>
              <a:t>and get our hands dirty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6" name="Google Shape;309;p40" descr=""/>
          <p:cNvPicPr/>
          <p:nvPr/>
        </p:nvPicPr>
        <p:blipFill>
          <a:blip r:embed="rId1"/>
          <a:srcRect l="0" t="0" r="0" b="41484"/>
          <a:stretch/>
        </p:blipFill>
        <p:spPr>
          <a:xfrm>
            <a:off x="1941840" y="1741320"/>
            <a:ext cx="5260320" cy="99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Context: Basics / Session-2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2542320" y="1373760"/>
            <a:ext cx="405900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800" spc="-1" strike="noStrike" u="sng">
                <a:solidFill>
                  <a:srgbClr val="38761d"/>
                </a:solidFill>
                <a:uFillTx/>
                <a:latin typeface="Arial"/>
                <a:ea typeface="Arial"/>
              </a:rPr>
              <a:t>General take aways: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Integrating pods to nodes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Using K8s storage and networking features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Deployment resilience (pod-wise)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Managing versions by rollout and rollback features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Stress handling via HPA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K8s patch release manual tests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Context: Intro / Session-1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05900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70000"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800" spc="-1" strike="noStrike" u="sng">
                <a:solidFill>
                  <a:srgbClr val="f1c232"/>
                </a:solidFill>
                <a:uFillTx/>
                <a:latin typeface="Arial"/>
                <a:ea typeface="Arial"/>
              </a:rPr>
              <a:t>Theory: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Overview: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7360">
              <a:lnSpc>
                <a:spcPct val="115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Container technology &amp; transition from bare metal to k8s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7360">
              <a:lnSpc>
                <a:spcPct val="115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Exoscale SKS and its resources/materials.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644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790" spc="-1" strike="noStrike">
                <a:solidFill>
                  <a:srgbClr val="000000"/>
                </a:solidFill>
                <a:latin typeface="Arial"/>
                <a:ea typeface="Arial"/>
              </a:rPr>
              <a:t>Core concepts:</a:t>
            </a:r>
            <a:endParaRPr b="0" lang="en-US" sz="179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7360">
              <a:lnSpc>
                <a:spcPct val="115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Clusters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7360">
              <a:lnSpc>
                <a:spcPct val="115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Nodes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7360">
              <a:lnSpc>
                <a:spcPct val="115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Pods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7360">
              <a:lnSpc>
                <a:spcPct val="115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Namespaces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Core components of K8s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7360">
              <a:lnSpc>
                <a:spcPct val="115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API server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7360">
              <a:lnSpc>
                <a:spcPct val="115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CCM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7360">
              <a:lnSpc>
                <a:spcPct val="115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CM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7360">
              <a:lnSpc>
                <a:spcPct val="115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Etcd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7360">
              <a:lnSpc>
                <a:spcPct val="115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Kubelet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7360">
              <a:lnSpc>
                <a:spcPct val="115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Kube proxy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7360">
              <a:lnSpc>
                <a:spcPct val="115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Scheduler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772880" y="1179000"/>
            <a:ext cx="4059000" cy="2411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0000"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800" spc="-1" strike="noStrike" u="sng">
                <a:solidFill>
                  <a:srgbClr val="cc0000"/>
                </a:solidFill>
                <a:uFillTx/>
                <a:latin typeface="Arial"/>
                <a:ea typeface="Arial"/>
              </a:rPr>
              <a:t>Hands-on: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3444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(Kubectl CLI installed)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3444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Creating an SKS cluster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3444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K8s configuration with KUBECONFIG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3444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Node scaling, metrics service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3444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Basic K8s commands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3444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Deploying first pods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3105720" y="3426840"/>
            <a:ext cx="2932200" cy="1631880"/>
          </a:xfrm>
          <a:prstGeom prst="rect">
            <a:avLst/>
          </a:prstGeom>
          <a:solidFill>
            <a:srgbClr val="f4cccc"/>
          </a:solidFill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txBody>
          <a:bodyPr tIns="91440" bIns="91440" anchor="t">
            <a:normAutofit fontScale="84000"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800" spc="-1" strike="noStrike" u="sng">
                <a:solidFill>
                  <a:srgbClr val="0000ff"/>
                </a:solidFill>
                <a:uFillTx/>
                <a:latin typeface="Arial"/>
                <a:ea typeface="Arial"/>
              </a:rPr>
              <a:t>Session Achievements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3444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K8s architecture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3444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Exoscale SKS products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3444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Managing K8s cluster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3444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Pods overview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5000"/>
          </a:bodyPr>
          <a:p>
            <a:pPr algn="ctr"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1" lang="en" sz="2600" spc="-1" strike="noStrike">
                <a:solidFill>
                  <a:srgbClr val="ff0000"/>
                </a:solidFill>
                <a:latin typeface="Arial"/>
                <a:ea typeface="Arial"/>
              </a:rPr>
              <a:t>End of 2nd Session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0" name="Google Shape;321;p42" descr=""/>
          <p:cNvPicPr/>
          <p:nvPr/>
        </p:nvPicPr>
        <p:blipFill>
          <a:blip r:embed="rId1"/>
          <a:stretch/>
        </p:blipFill>
        <p:spPr>
          <a:xfrm>
            <a:off x="1941840" y="2204280"/>
            <a:ext cx="5260320" cy="169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Transition from bare metal to containers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Google Shape;87;p16" descr=""/>
          <p:cNvPicPr/>
          <p:nvPr/>
        </p:nvPicPr>
        <p:blipFill>
          <a:blip r:embed="rId1"/>
          <a:stretch/>
        </p:blipFill>
        <p:spPr>
          <a:xfrm>
            <a:off x="777600" y="3097800"/>
            <a:ext cx="4593600" cy="1969200"/>
          </a:xfrm>
          <a:prstGeom prst="rect">
            <a:avLst/>
          </a:prstGeom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</p:pic>
      <p:pic>
        <p:nvPicPr>
          <p:cNvPr id="91" name="Google Shape;88;p16" descr=""/>
          <p:cNvPicPr/>
          <p:nvPr/>
        </p:nvPicPr>
        <p:blipFill>
          <a:blip r:embed="rId2"/>
          <a:srcRect l="0" t="0" r="54338" b="0"/>
          <a:stretch/>
        </p:blipFill>
        <p:spPr>
          <a:xfrm>
            <a:off x="3576240" y="1229400"/>
            <a:ext cx="1462320" cy="1677240"/>
          </a:xfrm>
          <a:prstGeom prst="rect">
            <a:avLst/>
          </a:prstGeom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</p:pic>
      <p:sp>
        <p:nvSpPr>
          <p:cNvPr id="92" name="Google Shape;89;p16"/>
          <p:cNvSpPr/>
          <p:nvPr/>
        </p:nvSpPr>
        <p:spPr>
          <a:xfrm>
            <a:off x="3250080" y="1153800"/>
            <a:ext cx="326160" cy="304560"/>
          </a:xfrm>
          <a:prstGeom prst="ellipse">
            <a:avLst/>
          </a:prstGeom>
          <a:solidFill>
            <a:schemeClr val="accent6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3" name="Google Shape;90;p16"/>
          <p:cNvSpPr/>
          <p:nvPr/>
        </p:nvSpPr>
        <p:spPr>
          <a:xfrm>
            <a:off x="451080" y="3097800"/>
            <a:ext cx="326160" cy="304560"/>
          </a:xfrm>
          <a:prstGeom prst="ellipse">
            <a:avLst/>
          </a:prstGeom>
          <a:solidFill>
            <a:schemeClr val="accent6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94" name="Google Shape;91;p16" descr=""/>
          <p:cNvPicPr/>
          <p:nvPr/>
        </p:nvPicPr>
        <p:blipFill>
          <a:blip r:embed="rId3"/>
          <a:srcRect l="0" t="0" r="59426" b="0"/>
          <a:stretch/>
        </p:blipFill>
        <p:spPr>
          <a:xfrm>
            <a:off x="1021680" y="1229400"/>
            <a:ext cx="1943640" cy="1677240"/>
          </a:xfrm>
          <a:prstGeom prst="rect">
            <a:avLst/>
          </a:prstGeom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</p:pic>
      <p:sp>
        <p:nvSpPr>
          <p:cNvPr id="95" name="Google Shape;92;p16"/>
          <p:cNvSpPr/>
          <p:nvPr/>
        </p:nvSpPr>
        <p:spPr>
          <a:xfrm>
            <a:off x="695160" y="1153800"/>
            <a:ext cx="326160" cy="304560"/>
          </a:xfrm>
          <a:prstGeom prst="ellipse">
            <a:avLst/>
          </a:prstGeom>
          <a:solidFill>
            <a:schemeClr val="accent6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6" name="Google Shape;93;p16"/>
          <p:cNvSpPr/>
          <p:nvPr/>
        </p:nvSpPr>
        <p:spPr>
          <a:xfrm>
            <a:off x="5796360" y="1288800"/>
            <a:ext cx="2640240" cy="3659760"/>
          </a:xfrm>
          <a:prstGeom prst="bracePair">
            <a:avLst>
              <a:gd name="adj" fmla="val 8333"/>
            </a:avLst>
          </a:pr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Google Shape;94;p16"/>
          <p:cNvSpPr/>
          <p:nvPr/>
        </p:nvSpPr>
        <p:spPr>
          <a:xfrm>
            <a:off x="6077160" y="1779840"/>
            <a:ext cx="2079000" cy="265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Security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Scalability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Controllability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Observability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Flexibility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Modularity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Resiliency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…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History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Google Shape;100;p17" descr=""/>
          <p:cNvPicPr/>
          <p:nvPr/>
        </p:nvPicPr>
        <p:blipFill>
          <a:blip r:embed="rId1"/>
          <a:srcRect l="0" t="0" r="19487" b="0"/>
          <a:stretch/>
        </p:blipFill>
        <p:spPr>
          <a:xfrm>
            <a:off x="720360" y="1430640"/>
            <a:ext cx="3403080" cy="2034360"/>
          </a:xfrm>
          <a:prstGeom prst="rect">
            <a:avLst/>
          </a:prstGeom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</p:pic>
      <p:grpSp>
        <p:nvGrpSpPr>
          <p:cNvPr id="100" name="Google Shape;101;p17"/>
          <p:cNvGrpSpPr/>
          <p:nvPr/>
        </p:nvGrpSpPr>
        <p:grpSpPr>
          <a:xfrm>
            <a:off x="4920120" y="1430280"/>
            <a:ext cx="3403080" cy="2034720"/>
            <a:chOff x="4920120" y="1430280"/>
            <a:chExt cx="3403080" cy="2034720"/>
          </a:xfrm>
        </p:grpSpPr>
        <p:sp>
          <p:nvSpPr>
            <p:cNvPr id="101" name="Google Shape;102;p17"/>
            <p:cNvSpPr/>
            <p:nvPr/>
          </p:nvSpPr>
          <p:spPr>
            <a:xfrm>
              <a:off x="4920120" y="1430280"/>
              <a:ext cx="3403080" cy="203472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595959"/>
              </a:solidFill>
              <a:round/>
            </a:ln>
            <a:effectLst>
              <a:outerShdw algn="bl" blurRad="57240" dir="5400000" dist="19080" rotWithShape="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Google Shape;103;p17"/>
            <p:cNvSpPr/>
            <p:nvPr/>
          </p:nvSpPr>
          <p:spPr>
            <a:xfrm>
              <a:off x="5146920" y="2264760"/>
              <a:ext cx="2949480" cy="366120"/>
            </a:xfrm>
            <a:prstGeom prst="striped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" name="Google Shape;104;p17"/>
            <p:cNvSpPr/>
            <p:nvPr/>
          </p:nvSpPr>
          <p:spPr>
            <a:xfrm>
              <a:off x="5292360" y="2402280"/>
              <a:ext cx="97200" cy="91080"/>
            </a:xfrm>
            <a:prstGeom prst="ellipse">
              <a:avLst/>
            </a:prstGeom>
            <a:solidFill>
              <a:srgbClr val="073763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" name="Google Shape;105;p17"/>
            <p:cNvSpPr/>
            <p:nvPr/>
          </p:nvSpPr>
          <p:spPr>
            <a:xfrm>
              <a:off x="6206760" y="2402280"/>
              <a:ext cx="97200" cy="91080"/>
            </a:xfrm>
            <a:prstGeom prst="ellipse">
              <a:avLst/>
            </a:prstGeom>
            <a:solidFill>
              <a:srgbClr val="073763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Google Shape;106;p17"/>
            <p:cNvSpPr/>
            <p:nvPr/>
          </p:nvSpPr>
          <p:spPr>
            <a:xfrm>
              <a:off x="6511680" y="2402280"/>
              <a:ext cx="97200" cy="91080"/>
            </a:xfrm>
            <a:prstGeom prst="ellipse">
              <a:avLst/>
            </a:prstGeom>
            <a:solidFill>
              <a:srgbClr val="073763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Google Shape;107;p17"/>
            <p:cNvSpPr/>
            <p:nvPr/>
          </p:nvSpPr>
          <p:spPr>
            <a:xfrm>
              <a:off x="7578360" y="2402280"/>
              <a:ext cx="97200" cy="91080"/>
            </a:xfrm>
            <a:prstGeom prst="ellipse">
              <a:avLst/>
            </a:prstGeom>
            <a:solidFill>
              <a:srgbClr val="073763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Google Shape;108;p17"/>
            <p:cNvSpPr/>
            <p:nvPr/>
          </p:nvSpPr>
          <p:spPr>
            <a:xfrm>
              <a:off x="5045040" y="2080800"/>
              <a:ext cx="591840" cy="36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2003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08" name="Google Shape;109;p17"/>
            <p:cNvSpPr/>
            <p:nvPr/>
          </p:nvSpPr>
          <p:spPr>
            <a:xfrm>
              <a:off x="5865840" y="2080800"/>
              <a:ext cx="591840" cy="36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2014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09" name="Google Shape;110;p17"/>
            <p:cNvSpPr/>
            <p:nvPr/>
          </p:nvSpPr>
          <p:spPr>
            <a:xfrm>
              <a:off x="6340320" y="2080800"/>
              <a:ext cx="591840" cy="36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2015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10" name="Google Shape;111;p17"/>
            <p:cNvSpPr/>
            <p:nvPr/>
          </p:nvSpPr>
          <p:spPr>
            <a:xfrm>
              <a:off x="7306200" y="2080800"/>
              <a:ext cx="591840" cy="36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Today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11" name="Google Shape;112;p17"/>
            <p:cNvSpPr/>
            <p:nvPr/>
          </p:nvSpPr>
          <p:spPr>
            <a:xfrm>
              <a:off x="5045040" y="2493720"/>
              <a:ext cx="591840" cy="36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Borg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12" name="Google Shape;113;p17"/>
            <p:cNvSpPr/>
            <p:nvPr/>
          </p:nvSpPr>
          <p:spPr>
            <a:xfrm>
              <a:off x="5854320" y="2493720"/>
              <a:ext cx="591840" cy="48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Open</a:t>
              </a:r>
              <a:endParaRPr b="0" lang="en-US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Source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113" name="Google Shape;114;p17"/>
            <p:cNvSpPr/>
            <p:nvPr/>
          </p:nvSpPr>
          <p:spPr>
            <a:xfrm>
              <a:off x="6340320" y="2493720"/>
              <a:ext cx="591840" cy="48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CNCF</a:t>
              </a:r>
              <a:endParaRPr b="0" lang="en-US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V1.0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114" name="Google Shape;115;p17"/>
            <p:cNvSpPr/>
            <p:nvPr/>
          </p:nvSpPr>
          <p:spPr>
            <a:xfrm>
              <a:off x="7331040" y="2571840"/>
              <a:ext cx="591840" cy="30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3360" bIns="153360" anchor="t">
              <a:sp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V31.0</a:t>
              </a:r>
              <a:endParaRPr b="0" lang="en-US" sz="1000" spc="-1" strike="noStrike">
                <a:latin typeface="Arial"/>
              </a:endParaRPr>
            </a:p>
          </p:txBody>
        </p:sp>
      </p:grpSp>
      <p:sp>
        <p:nvSpPr>
          <p:cNvPr id="115" name="Google Shape;116;p17"/>
          <p:cNvSpPr/>
          <p:nvPr/>
        </p:nvSpPr>
        <p:spPr>
          <a:xfrm>
            <a:off x="6346440" y="1798560"/>
            <a:ext cx="22320" cy="158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prstDash val="dot"/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6" name="Google Shape;117;p17" descr=""/>
          <p:cNvPicPr/>
          <p:nvPr/>
        </p:nvPicPr>
        <p:blipFill>
          <a:blip r:embed="rId2"/>
          <a:stretch/>
        </p:blipFill>
        <p:spPr>
          <a:xfrm>
            <a:off x="5461920" y="1592280"/>
            <a:ext cx="441360" cy="441720"/>
          </a:xfrm>
          <a:prstGeom prst="rect">
            <a:avLst/>
          </a:prstGeom>
          <a:ln w="0">
            <a:noFill/>
          </a:ln>
        </p:spPr>
      </p:pic>
      <p:pic>
        <p:nvPicPr>
          <p:cNvPr id="117" name="Google Shape;118;p17" descr=""/>
          <p:cNvPicPr/>
          <p:nvPr/>
        </p:nvPicPr>
        <p:blipFill>
          <a:blip r:embed="rId3"/>
          <a:stretch/>
        </p:blipFill>
        <p:spPr>
          <a:xfrm>
            <a:off x="6648480" y="1676880"/>
            <a:ext cx="1429200" cy="27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Core components of K8s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Google Shape;124;p18" descr=""/>
          <p:cNvPicPr/>
          <p:nvPr/>
        </p:nvPicPr>
        <p:blipFill>
          <a:blip r:embed="rId1"/>
          <a:stretch/>
        </p:blipFill>
        <p:spPr>
          <a:xfrm>
            <a:off x="4256640" y="1654560"/>
            <a:ext cx="4726440" cy="2322000"/>
          </a:xfrm>
          <a:prstGeom prst="rect">
            <a:avLst/>
          </a:prstGeom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</p:pic>
      <p:sp>
        <p:nvSpPr>
          <p:cNvPr id="120" name="Google Shape;125;p18"/>
          <p:cNvSpPr/>
          <p:nvPr/>
        </p:nvSpPr>
        <p:spPr>
          <a:xfrm>
            <a:off x="182160" y="1161360"/>
            <a:ext cx="3975840" cy="2162520"/>
          </a:xfrm>
          <a:prstGeom prst="rect">
            <a:avLst/>
          </a:prstGeom>
          <a:solidFill>
            <a:schemeClr val="lt1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300" spc="-1" strike="noStrike" u="sng">
                <a:solidFill>
                  <a:srgbClr val="0000ff"/>
                </a:solidFill>
                <a:uFillTx/>
                <a:latin typeface="Arial"/>
                <a:ea typeface="Arial"/>
              </a:rPr>
              <a:t>Control Plane:</a:t>
            </a:r>
            <a:endParaRPr b="0" lang="en-US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000000"/>
                </a:solidFill>
                <a:latin typeface="Arial"/>
                <a:ea typeface="Arial"/>
              </a:rPr>
              <a:t>• </a:t>
            </a:r>
            <a:r>
              <a:rPr b="0" lang="en" sz="1300" spc="-1" strike="noStrike">
                <a:solidFill>
                  <a:srgbClr val="000000"/>
                </a:solidFill>
                <a:latin typeface="Arial"/>
                <a:ea typeface="Arial"/>
              </a:rPr>
              <a:t>The </a:t>
            </a:r>
            <a:r>
              <a:rPr b="1" lang="en" sz="1300" spc="-1" strike="noStrike">
                <a:solidFill>
                  <a:srgbClr val="ff0000"/>
                </a:solidFill>
                <a:latin typeface="Arial"/>
                <a:ea typeface="Arial"/>
              </a:rPr>
              <a:t>API Server </a:t>
            </a:r>
            <a:r>
              <a:rPr b="0" lang="en" sz="1300" spc="-1" strike="noStrike">
                <a:solidFill>
                  <a:srgbClr val="000000"/>
                </a:solidFill>
                <a:latin typeface="Arial"/>
                <a:ea typeface="Arial"/>
              </a:rPr>
              <a:t>is the REST entry point to</a:t>
            </a:r>
            <a:endParaRPr b="0" lang="en-US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000000"/>
                </a:solidFill>
                <a:latin typeface="Arial"/>
                <a:ea typeface="Arial"/>
              </a:rPr>
              <a:t>pilot the cluster</a:t>
            </a:r>
            <a:endParaRPr b="0" lang="en-US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000000"/>
                </a:solidFill>
                <a:latin typeface="Arial"/>
                <a:ea typeface="Arial"/>
              </a:rPr>
              <a:t>• </a:t>
            </a:r>
            <a:r>
              <a:rPr b="0" lang="en" sz="1300" spc="-1" strike="noStrike">
                <a:solidFill>
                  <a:srgbClr val="000000"/>
                </a:solidFill>
                <a:latin typeface="Arial"/>
                <a:ea typeface="Arial"/>
              </a:rPr>
              <a:t>The</a:t>
            </a:r>
            <a:r>
              <a:rPr b="1" lang="en" sz="1300" spc="-1" strike="noStrike">
                <a:solidFill>
                  <a:srgbClr val="ff0000"/>
                </a:solidFill>
                <a:latin typeface="Arial"/>
                <a:ea typeface="Arial"/>
              </a:rPr>
              <a:t> Controller-Manager</a:t>
            </a:r>
            <a:r>
              <a:rPr b="0" lang="en" sz="1300" spc="-1" strike="noStrike">
                <a:solidFill>
                  <a:srgbClr val="000000"/>
                </a:solidFill>
                <a:latin typeface="Arial"/>
                <a:ea typeface="Arial"/>
              </a:rPr>
              <a:t> handles control loops for desired states</a:t>
            </a:r>
            <a:endParaRPr b="0" lang="en-US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000000"/>
                </a:solidFill>
                <a:latin typeface="Arial"/>
                <a:ea typeface="Arial"/>
              </a:rPr>
              <a:t>• </a:t>
            </a:r>
            <a:r>
              <a:rPr b="0" lang="en" sz="1300" spc="-1" strike="noStrike">
                <a:solidFill>
                  <a:srgbClr val="000000"/>
                </a:solidFill>
                <a:latin typeface="Arial"/>
                <a:ea typeface="Arial"/>
              </a:rPr>
              <a:t>The</a:t>
            </a:r>
            <a:r>
              <a:rPr b="1" lang="en" sz="1300" spc="-1" strike="noStrike">
                <a:solidFill>
                  <a:srgbClr val="ff0000"/>
                </a:solidFill>
                <a:latin typeface="Arial"/>
                <a:ea typeface="Arial"/>
              </a:rPr>
              <a:t> Cloud-Controller-Manager</a:t>
            </a:r>
            <a:r>
              <a:rPr b="0" lang="en" sz="1300" spc="-1" strike="noStrike">
                <a:solidFill>
                  <a:srgbClr val="000000"/>
                </a:solidFill>
                <a:latin typeface="Arial"/>
                <a:ea typeface="Arial"/>
              </a:rPr>
              <a:t> lets you link your cluster into your cloud provider’s API.</a:t>
            </a:r>
            <a:endParaRPr b="0" lang="en-US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000000"/>
                </a:solidFill>
                <a:latin typeface="Arial"/>
                <a:ea typeface="Arial"/>
              </a:rPr>
              <a:t>• </a:t>
            </a:r>
            <a:r>
              <a:rPr b="0" lang="en" sz="1300" spc="-1" strike="noStrike">
                <a:solidFill>
                  <a:srgbClr val="000000"/>
                </a:solidFill>
                <a:latin typeface="Arial"/>
                <a:ea typeface="Arial"/>
              </a:rPr>
              <a:t>The </a:t>
            </a:r>
            <a:r>
              <a:rPr b="1" lang="en" sz="1300" spc="-1" strike="noStrike">
                <a:solidFill>
                  <a:srgbClr val="ff0000"/>
                </a:solidFill>
                <a:latin typeface="Arial"/>
                <a:ea typeface="Arial"/>
              </a:rPr>
              <a:t>Scheduler</a:t>
            </a:r>
            <a:r>
              <a:rPr b="0" lang="en" sz="1300" spc="-1" strike="noStrike">
                <a:solidFill>
                  <a:srgbClr val="000000"/>
                </a:solidFill>
                <a:latin typeface="Arial"/>
                <a:ea typeface="Arial"/>
              </a:rPr>
              <a:t> dispatches workloads on</a:t>
            </a:r>
            <a:endParaRPr b="0" lang="en-US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000000"/>
                </a:solidFill>
                <a:latin typeface="Arial"/>
                <a:ea typeface="Arial"/>
              </a:rPr>
              <a:t>nodes</a:t>
            </a:r>
            <a:endParaRPr b="0" lang="en-US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000000"/>
                </a:solidFill>
                <a:latin typeface="Arial"/>
                <a:ea typeface="Arial"/>
              </a:rPr>
              <a:t>• </a:t>
            </a:r>
            <a:r>
              <a:rPr b="1" lang="en" sz="1300" spc="-1" strike="noStrike">
                <a:solidFill>
                  <a:srgbClr val="ff0000"/>
                </a:solidFill>
                <a:latin typeface="Arial"/>
                <a:ea typeface="Arial"/>
              </a:rPr>
              <a:t>ETCD</a:t>
            </a:r>
            <a:r>
              <a:rPr b="0" lang="en" sz="1300" spc="-1" strike="noStrike">
                <a:solidFill>
                  <a:srgbClr val="000000"/>
                </a:solidFill>
                <a:latin typeface="Arial"/>
                <a:ea typeface="Arial"/>
              </a:rPr>
              <a:t> stores the cluster state and data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21" name="Google Shape;126;p18"/>
          <p:cNvSpPr/>
          <p:nvPr/>
        </p:nvSpPr>
        <p:spPr>
          <a:xfrm>
            <a:off x="159120" y="3469680"/>
            <a:ext cx="3975840" cy="1172520"/>
          </a:xfrm>
          <a:prstGeom prst="rect">
            <a:avLst/>
          </a:prstGeom>
          <a:solidFill>
            <a:schemeClr val="lt1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300" spc="-1" strike="noStrike" u="sng">
                <a:solidFill>
                  <a:srgbClr val="9900ff"/>
                </a:solidFill>
                <a:uFillTx/>
                <a:latin typeface="Arial"/>
                <a:ea typeface="Arial"/>
              </a:rPr>
              <a:t>Nodes/Agents/Workers: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000000"/>
                </a:solidFill>
                <a:latin typeface="Arial"/>
                <a:ea typeface="Arial"/>
              </a:rPr>
              <a:t>• </a:t>
            </a:r>
            <a:r>
              <a:rPr b="1" lang="en" sz="1300" spc="-1" strike="noStrike">
                <a:solidFill>
                  <a:srgbClr val="ff0000"/>
                </a:solidFill>
                <a:latin typeface="Arial"/>
                <a:ea typeface="Arial"/>
              </a:rPr>
              <a:t>Kubelet</a:t>
            </a:r>
            <a:r>
              <a:rPr b="0" lang="en" sz="1300" spc="-1" strike="noStrike">
                <a:solidFill>
                  <a:srgbClr val="000000"/>
                </a:solidFill>
                <a:latin typeface="Arial"/>
                <a:ea typeface="Arial"/>
              </a:rPr>
              <a:t> manages containers on the nodes by interacting with the Container Runtime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300" spc="-1" strike="noStrike">
                <a:solidFill>
                  <a:srgbClr val="000000"/>
                </a:solidFill>
                <a:latin typeface="Arial"/>
                <a:ea typeface="Arial"/>
              </a:rPr>
              <a:t>• </a:t>
            </a:r>
            <a:r>
              <a:rPr b="1" lang="en" sz="1300" spc="-1" strike="noStrike">
                <a:solidFill>
                  <a:srgbClr val="ff0000"/>
                </a:solidFill>
                <a:latin typeface="Arial"/>
                <a:ea typeface="Arial"/>
              </a:rPr>
              <a:t>Kube-Proxy</a:t>
            </a:r>
            <a:r>
              <a:rPr b="0" lang="en" sz="1300" spc="-1" strike="noStrike">
                <a:solidFill>
                  <a:srgbClr val="000000"/>
                </a:solidFill>
                <a:latin typeface="Arial"/>
                <a:ea typeface="Arial"/>
              </a:rPr>
              <a:t> allows internal / external services to communicate with workloads on the node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Exoscale SKS &amp; resources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Google Shape;132;p19" descr=""/>
          <p:cNvPicPr/>
          <p:nvPr/>
        </p:nvPicPr>
        <p:blipFill>
          <a:blip r:embed="rId1"/>
          <a:stretch/>
        </p:blipFill>
        <p:spPr>
          <a:xfrm>
            <a:off x="105840" y="3501360"/>
            <a:ext cx="4428720" cy="776520"/>
          </a:xfrm>
          <a:prstGeom prst="rect">
            <a:avLst/>
          </a:prstGeom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</p:pic>
      <p:pic>
        <p:nvPicPr>
          <p:cNvPr id="124" name="Google Shape;133;p19" descr=""/>
          <p:cNvPicPr/>
          <p:nvPr/>
        </p:nvPicPr>
        <p:blipFill>
          <a:blip r:embed="rId2"/>
          <a:stretch/>
        </p:blipFill>
        <p:spPr>
          <a:xfrm>
            <a:off x="130320" y="2585160"/>
            <a:ext cx="4428720" cy="776520"/>
          </a:xfrm>
          <a:prstGeom prst="rect">
            <a:avLst/>
          </a:prstGeom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</p:pic>
      <p:pic>
        <p:nvPicPr>
          <p:cNvPr id="125" name="Google Shape;134;p19" descr=""/>
          <p:cNvPicPr/>
          <p:nvPr/>
        </p:nvPicPr>
        <p:blipFill>
          <a:blip r:embed="rId3"/>
          <a:stretch/>
        </p:blipFill>
        <p:spPr>
          <a:xfrm>
            <a:off x="130320" y="1668960"/>
            <a:ext cx="4428720" cy="776520"/>
          </a:xfrm>
          <a:prstGeom prst="rect">
            <a:avLst/>
          </a:prstGeom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</p:pic>
      <p:pic>
        <p:nvPicPr>
          <p:cNvPr id="126" name="Google Shape;135;p19" descr=""/>
          <p:cNvPicPr/>
          <p:nvPr/>
        </p:nvPicPr>
        <p:blipFill>
          <a:blip r:embed="rId4"/>
          <a:stretch/>
        </p:blipFill>
        <p:spPr>
          <a:xfrm>
            <a:off x="4745880" y="1303920"/>
            <a:ext cx="4279680" cy="3339000"/>
          </a:xfrm>
          <a:prstGeom prst="rect">
            <a:avLst/>
          </a:prstGeom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K8s core concepts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8" name="Google Shape;141;p20"/>
          <p:cNvGrpSpPr/>
          <p:nvPr/>
        </p:nvGrpSpPr>
        <p:grpSpPr>
          <a:xfrm>
            <a:off x="1073520" y="1162800"/>
            <a:ext cx="7298640" cy="3799440"/>
            <a:chOff x="1073520" y="1162800"/>
            <a:chExt cx="7298640" cy="3799440"/>
          </a:xfrm>
        </p:grpSpPr>
        <p:pic>
          <p:nvPicPr>
            <p:cNvPr id="129" name="Google Shape;142;p20" descr=""/>
            <p:cNvPicPr/>
            <p:nvPr/>
          </p:nvPicPr>
          <p:blipFill>
            <a:blip r:embed="rId1"/>
            <a:stretch/>
          </p:blipFill>
          <p:spPr>
            <a:xfrm>
              <a:off x="1073520" y="1162800"/>
              <a:ext cx="7298640" cy="3799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0" name="Google Shape;143;p20"/>
            <p:cNvSpPr/>
            <p:nvPr/>
          </p:nvSpPr>
          <p:spPr>
            <a:xfrm>
              <a:off x="2537280" y="1231560"/>
              <a:ext cx="4329720" cy="32616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Cluster - </a:t>
              </a:r>
              <a:r>
                <a:rPr b="0" lang="en" sz="1400" spc="-1" strike="noStrike">
                  <a:solidFill>
                    <a:srgbClr val="bf9000"/>
                  </a:solidFill>
                  <a:latin typeface="Arial"/>
                  <a:ea typeface="Arial"/>
                </a:rPr>
                <a:t>Node</a:t>
              </a:r>
              <a:r>
                <a:rPr b="0" lang="en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 - </a:t>
              </a:r>
              <a:r>
                <a:rPr b="0" lang="en" sz="1400" spc="-1" strike="noStrike">
                  <a:solidFill>
                    <a:srgbClr val="38761d"/>
                  </a:solidFill>
                  <a:latin typeface="Arial"/>
                  <a:ea typeface="Arial"/>
                </a:rPr>
                <a:t>Pod</a:t>
              </a:r>
              <a:r>
                <a:rPr b="0" lang="en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 - </a:t>
              </a:r>
              <a:r>
                <a:rPr b="0" lang="en" sz="1400" spc="-1" strike="noStrike">
                  <a:solidFill>
                    <a:srgbClr val="0000ff"/>
                  </a:solidFill>
                  <a:latin typeface="Arial"/>
                  <a:ea typeface="Arial"/>
                </a:rPr>
                <a:t>Service</a:t>
              </a:r>
              <a:r>
                <a:rPr b="0" lang="en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 - </a:t>
              </a:r>
              <a:r>
                <a:rPr b="0" lang="en" sz="1400" spc="-1" strike="noStrike">
                  <a:solidFill>
                    <a:srgbClr val="e06666"/>
                  </a:solidFill>
                  <a:latin typeface="Arial"/>
                  <a:ea typeface="Arial"/>
                </a:rPr>
                <a:t>Namespace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131" name="Google Shape;144;p20"/>
          <p:cNvSpPr/>
          <p:nvPr/>
        </p:nvSpPr>
        <p:spPr>
          <a:xfrm>
            <a:off x="6405840" y="4851000"/>
            <a:ext cx="2244960" cy="2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07280" bIns="10728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700" spc="-1" strike="noStrike">
                <a:solidFill>
                  <a:srgbClr val="000000"/>
                </a:solidFill>
                <a:latin typeface="Arial"/>
                <a:ea typeface="Arial"/>
              </a:rPr>
              <a:t>* stacksimplify.com - Azure kubernetes service</a:t>
            </a:r>
            <a:endParaRPr b="0" lang="en-US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62960" y="466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Hands-on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title"/>
          </p:nvPr>
        </p:nvSpPr>
        <p:spPr>
          <a:xfrm>
            <a:off x="311760" y="23050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0000ff"/>
                </a:solidFill>
                <a:latin typeface="Arial"/>
                <a:ea typeface="Arial"/>
              </a:rPr>
              <a:t>Let’s jump into the cockpit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000" spc="-1" strike="noStrike">
                <a:solidFill>
                  <a:srgbClr val="0000ff"/>
                </a:solidFill>
                <a:latin typeface="Arial"/>
                <a:ea typeface="Arial"/>
              </a:rPr>
              <a:t>and get our hands dirty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Google Shape;151;p21" descr=""/>
          <p:cNvPicPr/>
          <p:nvPr/>
        </p:nvPicPr>
        <p:blipFill>
          <a:blip r:embed="rId1"/>
          <a:srcRect l="0" t="0" r="0" b="41484"/>
          <a:stretch/>
        </p:blipFill>
        <p:spPr>
          <a:xfrm>
            <a:off x="1941840" y="1741320"/>
            <a:ext cx="5260320" cy="99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2024-09-26T09:07:53Z</dcterms:modified>
  <cp:revision>1</cp:revision>
  <dc:subject/>
  <dc:title/>
</cp:coreProperties>
</file>